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67" r:id="rId14"/>
    <p:sldId id="268" r:id="rId15"/>
    <p:sldId id="276" r:id="rId16"/>
    <p:sldId id="269" r:id="rId17"/>
    <p:sldId id="270" r:id="rId18"/>
    <p:sldId id="271" r:id="rId19"/>
    <p:sldId id="272" r:id="rId20"/>
    <p:sldId id="275" r:id="rId21"/>
    <p:sldId id="273" r:id="rId22"/>
    <p:sldId id="277"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8" autoAdjust="0"/>
    <p:restoredTop sz="93233" autoAdjust="0"/>
  </p:normalViewPr>
  <p:slideViewPr>
    <p:cSldViewPr>
      <p:cViewPr varScale="1">
        <p:scale>
          <a:sx n="61" d="100"/>
          <a:sy n="61" d="100"/>
        </p:scale>
        <p:origin x="920" y="20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6056BC-69FF-43F8-8EA9-E4170B5AA9A8}" type="datetimeFigureOut">
              <a:rPr lang="it-IT" smtClean="0"/>
              <a:pPr/>
              <a:t>13/05/17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82DB6D-B26E-424F-B901-A2E31D0171E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282DB6D-B26E-424F-B901-A2E31D0171E8}" type="slidenum">
              <a:rPr lang="it-IT" smtClean="0"/>
              <a:pPr/>
              <a:t>7</a:t>
            </a:fld>
            <a:endParaRPr lang="it-IT"/>
          </a:p>
        </p:txBody>
      </p:sp>
    </p:spTree>
    <p:extLst>
      <p:ext uri="{BB962C8B-B14F-4D97-AF65-F5344CB8AC3E}">
        <p14:creationId xmlns:p14="http://schemas.microsoft.com/office/powerpoint/2010/main" val="130008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A91BEF6-9BE5-4B8F-8A67-0BBC9F4F78E6}" type="datetimeFigureOut">
              <a:rPr lang="it-IT" smtClean="0"/>
              <a:pPr/>
              <a:t>13/05/17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A47BE7-C08B-462E-958B-FF1A9DA3EA4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A91BEF6-9BE5-4B8F-8A67-0BBC9F4F78E6}" type="datetimeFigureOut">
              <a:rPr lang="it-IT" smtClean="0"/>
              <a:pPr/>
              <a:t>13/05/17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A47BE7-C08B-462E-958B-FF1A9DA3EA4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A91BEF6-9BE5-4B8F-8A67-0BBC9F4F78E6}" type="datetimeFigureOut">
              <a:rPr lang="it-IT" smtClean="0"/>
              <a:pPr/>
              <a:t>13/05/17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A47BE7-C08B-462E-958B-FF1A9DA3EA4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A91BEF6-9BE5-4B8F-8A67-0BBC9F4F78E6}" type="datetimeFigureOut">
              <a:rPr lang="it-IT" smtClean="0"/>
              <a:pPr/>
              <a:t>13/05/17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A47BE7-C08B-462E-958B-FF1A9DA3EA4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A91BEF6-9BE5-4B8F-8A67-0BBC9F4F78E6}" type="datetimeFigureOut">
              <a:rPr lang="it-IT" smtClean="0"/>
              <a:pPr/>
              <a:t>13/05/17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AA47BE7-C08B-462E-958B-FF1A9DA3EA4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A91BEF6-9BE5-4B8F-8A67-0BBC9F4F78E6}" type="datetimeFigureOut">
              <a:rPr lang="it-IT" smtClean="0"/>
              <a:pPr/>
              <a:t>13/05/17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A47BE7-C08B-462E-958B-FF1A9DA3EA4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A91BEF6-9BE5-4B8F-8A67-0BBC9F4F78E6}" type="datetimeFigureOut">
              <a:rPr lang="it-IT" smtClean="0"/>
              <a:pPr/>
              <a:t>13/05/17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AA47BE7-C08B-462E-958B-FF1A9DA3EA4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A91BEF6-9BE5-4B8F-8A67-0BBC9F4F78E6}" type="datetimeFigureOut">
              <a:rPr lang="it-IT" smtClean="0"/>
              <a:pPr/>
              <a:t>13/05/17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AA47BE7-C08B-462E-958B-FF1A9DA3EA4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A91BEF6-9BE5-4B8F-8A67-0BBC9F4F78E6}" type="datetimeFigureOut">
              <a:rPr lang="it-IT" smtClean="0"/>
              <a:pPr/>
              <a:t>13/05/17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AA47BE7-C08B-462E-958B-FF1A9DA3EA4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A91BEF6-9BE5-4B8F-8A67-0BBC9F4F78E6}" type="datetimeFigureOut">
              <a:rPr lang="it-IT" smtClean="0"/>
              <a:pPr/>
              <a:t>13/05/17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A47BE7-C08B-462E-958B-FF1A9DA3EA4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A91BEF6-9BE5-4B8F-8A67-0BBC9F4F78E6}" type="datetimeFigureOut">
              <a:rPr lang="it-IT" smtClean="0"/>
              <a:pPr/>
              <a:t>13/05/17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AA47BE7-C08B-462E-958B-FF1A9DA3EA4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1BEF6-9BE5-4B8F-8A67-0BBC9F4F78E6}" type="datetimeFigureOut">
              <a:rPr lang="it-IT" smtClean="0"/>
              <a:pPr/>
              <a:t>13/05/17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47BE7-C08B-462E-958B-FF1A9DA3EA4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hyperlink" Target="NUL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04801"/>
            <a:ext cx="7846640" cy="2984500"/>
          </a:xfrm>
        </p:spPr>
        <p:txBody>
          <a:bodyPr>
            <a:normAutofit fontScale="90000"/>
          </a:bodyPr>
          <a:lstStyle/>
          <a:p>
            <a:r>
              <a:rPr lang="it-IT" sz="2800" b="1" dirty="0" err="1" smtClean="0"/>
              <a:t>Dr.Roberto</a:t>
            </a:r>
            <a:r>
              <a:rPr lang="it-IT" sz="2800" b="1" dirty="0" smtClean="0"/>
              <a:t> Magarotto     </a:t>
            </a:r>
            <a:r>
              <a:rPr lang="it-IT" sz="2800" dirty="0" smtClean="0"/>
              <a:t/>
            </a:r>
            <a:br>
              <a:rPr lang="it-IT" sz="2800" dirty="0" smtClean="0"/>
            </a:br>
            <a:r>
              <a:rPr lang="it-IT" sz="2800" dirty="0" smtClean="0"/>
              <a:t>Dipartimento di Oncologia   </a:t>
            </a:r>
            <a:r>
              <a:rPr lang="it-IT" sz="2800" dirty="0" smtClean="0"/>
              <a:t>Ospedali Negrar/VR</a:t>
            </a:r>
            <a:br>
              <a:rPr lang="it-IT" sz="2800" dirty="0" smtClean="0"/>
            </a:br>
            <a:r>
              <a:rPr lang="it-IT" sz="2800" dirty="0" err="1" smtClean="0"/>
              <a:t>roberto.magarotto@sacrocuore.it</a:t>
            </a:r>
            <a:r>
              <a:rPr lang="it-IT" sz="1800" dirty="0" smtClean="0"/>
              <a:t/>
            </a:r>
            <a:br>
              <a:rPr lang="it-IT" sz="1800" dirty="0" smtClean="0"/>
            </a:br>
            <a:r>
              <a:rPr lang="it-IT" sz="1800" dirty="0" smtClean="0"/>
              <a:t/>
            </a:r>
            <a:br>
              <a:rPr lang="it-IT" sz="1800" dirty="0" smtClean="0"/>
            </a:br>
            <a:r>
              <a:rPr lang="it-IT" sz="3200" b="1" dirty="0" err="1" smtClean="0"/>
              <a:t>Glifosate</a:t>
            </a:r>
            <a:r>
              <a:rPr lang="it-IT" sz="3200" b="1" dirty="0" smtClean="0"/>
              <a:t> , pesticidi </a:t>
            </a:r>
            <a:br>
              <a:rPr lang="it-IT" sz="3200" b="1" dirty="0" smtClean="0"/>
            </a:br>
            <a:r>
              <a:rPr lang="it-IT" sz="3200" b="1" dirty="0" smtClean="0"/>
              <a:t>e principio di precauzione</a:t>
            </a:r>
            <a:br>
              <a:rPr lang="it-IT" sz="3200" b="1" dirty="0" smtClean="0"/>
            </a:br>
            <a:r>
              <a:rPr lang="it-IT" sz="3200" dirty="0" smtClean="0"/>
              <a:t/>
            </a:r>
            <a:br>
              <a:rPr lang="it-IT" sz="3200" dirty="0" smtClean="0"/>
            </a:br>
            <a:r>
              <a:rPr lang="it-IT" sz="2400" dirty="0" smtClean="0"/>
              <a:t>Cavaion  </a:t>
            </a:r>
            <a:r>
              <a:rPr lang="it-IT" sz="2400" dirty="0" err="1" smtClean="0"/>
              <a:t>V.se</a:t>
            </a:r>
            <a:r>
              <a:rPr lang="it-IT" sz="2400" dirty="0" smtClean="0"/>
              <a:t>  13.05.2017</a:t>
            </a:r>
            <a:endParaRPr lang="it-IT" sz="2400" dirty="0"/>
          </a:p>
        </p:txBody>
      </p:sp>
      <p:sp>
        <p:nvSpPr>
          <p:cNvPr id="3" name="Sottotitolo 2"/>
          <p:cNvSpPr>
            <a:spLocks noGrp="1"/>
          </p:cNvSpPr>
          <p:nvPr>
            <p:ph type="subTitle" idx="1"/>
          </p:nvPr>
        </p:nvSpPr>
        <p:spPr/>
        <p:txBody>
          <a:bodyPr>
            <a:normAutofit fontScale="85000" lnSpcReduction="20000"/>
          </a:bodyPr>
          <a:lstStyle/>
          <a:p>
            <a:r>
              <a:rPr lang="it-IT" dirty="0" smtClean="0"/>
              <a:t>Premio Lombrico </a:t>
            </a:r>
            <a:r>
              <a:rPr lang="it-IT" dirty="0" err="1" smtClean="0"/>
              <a:t>–IIa</a:t>
            </a:r>
            <a:r>
              <a:rPr lang="it-IT" dirty="0" smtClean="0"/>
              <a:t> edizione</a:t>
            </a:r>
          </a:p>
          <a:p>
            <a:endParaRPr lang="it-IT" dirty="0" smtClean="0"/>
          </a:p>
          <a:p>
            <a:r>
              <a:rPr lang="it-IT" dirty="0" err="1" smtClean="0"/>
              <a:t>Cavaion</a:t>
            </a:r>
            <a:r>
              <a:rPr lang="it-IT" dirty="0" smtClean="0"/>
              <a:t> Veronese </a:t>
            </a:r>
          </a:p>
          <a:p>
            <a:r>
              <a:rPr lang="it-IT" dirty="0" smtClean="0"/>
              <a:t> </a:t>
            </a:r>
            <a:r>
              <a:rPr lang="it-IT" smtClean="0"/>
              <a:t>13 maggio 2017   </a:t>
            </a:r>
            <a:endParaRPr lang="it-IT" dirty="0"/>
          </a:p>
        </p:txBody>
      </p:sp>
      <p:sp>
        <p:nvSpPr>
          <p:cNvPr id="4" name="Rectangle 1"/>
          <p:cNvSpPr>
            <a:spLocks noChangeArrowheads="1"/>
          </p:cNvSpPr>
          <p:nvPr/>
        </p:nvSpPr>
        <p:spPr bwMode="auto">
          <a:xfrm>
            <a:off x="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Arial" charset="0"/>
                <a:hlinkClick r:id="rId2" invalidUrl="https://www.google.it/imgres?imgurl=https://cdn-az.allevents.in/banners/a331cf1a9343ca44d3c343b742a4c085&amp;imgrefurl=http://allevents.in/verona/lombrico-doro-un-premio-per-buoni-sindaci/258296697854151&amp;docid=yTiCAnpd_yTPQM&amp;tbnid=GbEWqZCnv4khNM:&amp;vet=10ahUKEwj7p7m-rt3TAhUKtBQKHTKnBSEQMwgrKAMwAw..i&amp;w=720&amp;h=281&amp;itg=1&amp;client=firefox-b&amp;bih=631&amp;biw=1280&amp;q=premio lombrico&amp;ved=0ahUKEwj7p7m-rt3TAhUKtBQKHTKnBSEQMwgrKAMwAw&amp;iact=mrc&amp;uact=8"/>
              </a:rPr>
              <a:t>  </a:t>
            </a:r>
            <a:r>
              <a:rPr kumimoji="0" lang="x-none" altLang="x-none" sz="1800" b="0" i="0" u="none" strike="noStrike" cap="none" normalizeH="0" baseline="0" dirty="0" smtClean="0">
                <a:ln>
                  <a:noFill/>
                </a:ln>
                <a:solidFill>
                  <a:schemeClr val="tx1"/>
                </a:solidFill>
                <a:effectLst/>
                <a:latin typeface="Arial" charset="0"/>
                <a:hlinkClick r:id="rId3" invalidUrl="https://www.google.it/imgres?imgurl=https://cdn-az.allevents.in/banners/a331cf1a9343ca44d3c343b742a4c085&amp;imgrefurl=http://allevents.in/verona/lombrico-doro-un-premio-per-buoni-sindaci/258296697854151&amp;docid=yTiCAnpd_yTPQM&amp;tbnid=GbEWqZCnv4khNM:&amp;vet=10ahUKEwj7p7m-rt3TAhUKtBQKHTKnBSEQMwgrKAMwAw..i&amp;w=720&amp;h=281&amp;itg=1&amp;client=firefox-b&amp;bih=631&amp;biw=1280&amp;q=premio lombrico&amp;ved=0ahUKEwj7p7m-rt3TAhUKtBQKHTKnBSEQMwgrKAMwAw&amp;iact=mrc&amp;uact=8"/>
              </a:rPr>
              <a:t> </a:t>
            </a:r>
            <a:endParaRPr kumimoji="0" lang="x-none" altLang="x-none" sz="1800" b="0" i="0" u="none" strike="noStrike" cap="none" normalizeH="0" baseline="0" dirty="0">
              <a:ln>
                <a:noFill/>
              </a:ln>
              <a:solidFill>
                <a:schemeClr val="tx1"/>
              </a:solidFill>
              <a:effectLst/>
              <a:latin typeface="Arial" charset="0"/>
            </a:endParaRPr>
          </a:p>
        </p:txBody>
      </p:sp>
      <p:sp>
        <p:nvSpPr>
          <p:cNvPr id="5" name="AutoShape 2" descr="isultati immagini per premio lombrico">
            <a:hlinkClick r:id="rId4" invalidUrl="https://www.google.it/imgres?imgurl=https://cdn-az.allevents.in/banners/a331cf1a9343ca44d3c343b742a4c085&amp;imgrefurl=http://allevents.in/verona/lombrico-doro-un-premio-per-buoni-sindaci/258296697854151&amp;docid=yTiCAnpd_yTPQM&amp;tbnid=GbEWqZCnv4khNM:&amp;vet=10ahUKEwj7p7m-rt3TAhUKtBQKHTKnBSEQMwgrKAMwAw..i&amp;w=720&amp;h=281&amp;itg=1&amp;client=firefox-b&amp;bih=631&amp;biw=1280&amp;q=premio lombrico&amp;ved=0ahUKEwj7p7m-rt3TAhUKtBQKHTKnBSEQMwgrKAMwAw&amp;iact=mrc&amp;uact=8"/>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3289300"/>
            <a:ext cx="9144000" cy="3568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Principio di precauzione </a:t>
            </a:r>
            <a:endParaRPr lang="it-IT" b="1" dirty="0"/>
          </a:p>
        </p:txBody>
      </p:sp>
      <p:sp>
        <p:nvSpPr>
          <p:cNvPr id="3" name="Segnaposto contenuto 2"/>
          <p:cNvSpPr>
            <a:spLocks noGrp="1"/>
          </p:cNvSpPr>
          <p:nvPr>
            <p:ph idx="1"/>
          </p:nvPr>
        </p:nvSpPr>
        <p:spPr/>
        <p:txBody>
          <a:bodyPr/>
          <a:lstStyle/>
          <a:p>
            <a:r>
              <a:rPr lang="it-IT" b="1" dirty="0" smtClean="0"/>
              <a:t>Principio di precauzione </a:t>
            </a:r>
          </a:p>
          <a:p>
            <a:r>
              <a:rPr lang="it-IT" dirty="0" smtClean="0"/>
              <a:t>Ingloba sia il </a:t>
            </a:r>
            <a:r>
              <a:rPr lang="it-IT" b="1" dirty="0" smtClean="0"/>
              <a:t>“pericolo” </a:t>
            </a:r>
            <a:r>
              <a:rPr lang="it-IT" dirty="0" smtClean="0"/>
              <a:t>( </a:t>
            </a:r>
            <a:r>
              <a:rPr lang="it-IT" dirty="0" err="1" smtClean="0"/>
              <a:t>hazard</a:t>
            </a:r>
            <a:r>
              <a:rPr lang="it-IT" dirty="0" smtClean="0"/>
              <a:t>) la cui stima  di </a:t>
            </a:r>
            <a:r>
              <a:rPr lang="it-IT" dirty="0" err="1" smtClean="0"/>
              <a:t>probabilta</a:t>
            </a:r>
            <a:r>
              <a:rPr lang="it-IT" dirty="0" smtClean="0"/>
              <a:t>’ non e’ quantificabile </a:t>
            </a:r>
          </a:p>
          <a:p>
            <a:r>
              <a:rPr lang="it-IT" dirty="0" smtClean="0"/>
              <a:t>Sia il </a:t>
            </a:r>
            <a:r>
              <a:rPr lang="it-IT" b="1" dirty="0" smtClean="0"/>
              <a:t>rischio</a:t>
            </a:r>
            <a:r>
              <a:rPr lang="it-IT" dirty="0" smtClean="0"/>
              <a:t>( </a:t>
            </a:r>
            <a:r>
              <a:rPr lang="it-IT" dirty="0" err="1" smtClean="0"/>
              <a:t>risk</a:t>
            </a:r>
            <a:r>
              <a:rPr lang="it-IT" dirty="0" smtClean="0"/>
              <a:t>) la cui </a:t>
            </a:r>
            <a:r>
              <a:rPr lang="it-IT" dirty="0" err="1" smtClean="0"/>
              <a:t>potenzialita’</a:t>
            </a:r>
            <a:r>
              <a:rPr lang="it-IT" dirty="0" smtClean="0"/>
              <a:t> tossica </a:t>
            </a:r>
            <a:r>
              <a:rPr lang="it-IT" dirty="0" err="1" smtClean="0"/>
              <a:t>puo’</a:t>
            </a:r>
            <a:r>
              <a:rPr lang="it-IT" dirty="0" smtClean="0"/>
              <a:t> essere stimata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Principio di precauzione </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Il </a:t>
            </a:r>
            <a:r>
              <a:rPr lang="it-IT" b="1" dirty="0" smtClean="0"/>
              <a:t>principio di precauzione </a:t>
            </a:r>
            <a:r>
              <a:rPr lang="it-IT" dirty="0" smtClean="0"/>
              <a:t>ha due implicazioni pratiche di buon senso </a:t>
            </a:r>
          </a:p>
          <a:p>
            <a:r>
              <a:rPr lang="it-IT" dirty="0" smtClean="0"/>
              <a:t>1) </a:t>
            </a:r>
            <a:r>
              <a:rPr lang="it-IT" b="1" dirty="0" smtClean="0"/>
              <a:t>nel dubbio </a:t>
            </a:r>
            <a:r>
              <a:rPr lang="it-IT" dirty="0" smtClean="0"/>
              <a:t>che sia tossica  e’ meglio non procedere con l’introduzione  di una nuova sostanza chimica nell’ambiente </a:t>
            </a:r>
          </a:p>
          <a:p>
            <a:r>
              <a:rPr lang="it-IT" dirty="0" smtClean="0"/>
              <a:t>2) </a:t>
            </a:r>
            <a:r>
              <a:rPr lang="it-IT" b="1" dirty="0" smtClean="0"/>
              <a:t>l’onere della prova </a:t>
            </a:r>
            <a:r>
              <a:rPr lang="it-IT" dirty="0" smtClean="0"/>
              <a:t>deve ricadere su chi intende produrre/commercializzare la </a:t>
            </a:r>
            <a:r>
              <a:rPr lang="it-IT" dirty="0" smtClean="0"/>
              <a:t>sostanza </a:t>
            </a:r>
            <a:r>
              <a:rPr lang="it-IT" dirty="0" smtClean="0"/>
              <a:t>dimostra che  è innocua  e non da chi ha subito l’esposizione ( dimostrando che ne ha subito un danno)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Principio di precauzione </a:t>
            </a:r>
            <a:endParaRPr lang="it-IT" dirty="0"/>
          </a:p>
        </p:txBody>
      </p:sp>
      <p:sp>
        <p:nvSpPr>
          <p:cNvPr id="3" name="Segnaposto contenuto 2"/>
          <p:cNvSpPr>
            <a:spLocks noGrp="1"/>
          </p:cNvSpPr>
          <p:nvPr>
            <p:ph idx="1"/>
          </p:nvPr>
        </p:nvSpPr>
        <p:spPr/>
        <p:txBody>
          <a:bodyPr>
            <a:normAutofit lnSpcReduction="10000"/>
          </a:bodyPr>
          <a:lstStyle/>
          <a:p>
            <a:r>
              <a:rPr lang="it-IT" b="1" dirty="0" smtClean="0"/>
              <a:t>Come controbattono  i fautori del progresso industriale- tecnologico  “a prescindere” ?</a:t>
            </a:r>
          </a:p>
          <a:p>
            <a:r>
              <a:rPr lang="it-IT" dirty="0" smtClean="0"/>
              <a:t>A) la tossicologia e’ la scienza delle relazioni dose-risposta ( e’ la dose che causa il danno) </a:t>
            </a:r>
          </a:p>
          <a:p>
            <a:r>
              <a:rPr lang="it-IT" dirty="0" smtClean="0"/>
              <a:t>B) le prove qualitative ( vedi cancerogenicità) sono difficilissime  </a:t>
            </a:r>
          </a:p>
          <a:p>
            <a:r>
              <a:rPr lang="it-IT" dirty="0" smtClean="0"/>
              <a:t>C) il principio  di precauzione  applicato con negligenza e superficialità  e’ dannoso per lo sviluppo economico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Principio di precauzione  </a:t>
            </a:r>
            <a:endParaRPr lang="it-IT" dirty="0"/>
          </a:p>
        </p:txBody>
      </p:sp>
      <p:sp>
        <p:nvSpPr>
          <p:cNvPr id="3" name="Segnaposto contenuto 2"/>
          <p:cNvSpPr>
            <a:spLocks noGrp="1"/>
          </p:cNvSpPr>
          <p:nvPr>
            <p:ph idx="1"/>
          </p:nvPr>
        </p:nvSpPr>
        <p:spPr/>
        <p:txBody>
          <a:bodyPr>
            <a:normAutofit fontScale="92500"/>
          </a:bodyPr>
          <a:lstStyle/>
          <a:p>
            <a:r>
              <a:rPr lang="it-IT" dirty="0" smtClean="0"/>
              <a:t>La  tecnologia </a:t>
            </a:r>
            <a:r>
              <a:rPr lang="it-IT" b="1" dirty="0" smtClean="0"/>
              <a:t>del cloruro di vinile </a:t>
            </a:r>
            <a:r>
              <a:rPr lang="it-IT" dirty="0" smtClean="0"/>
              <a:t>era apparsa come un  enorme progresso   industriale </a:t>
            </a:r>
          </a:p>
          <a:p>
            <a:r>
              <a:rPr lang="it-IT" dirty="0" smtClean="0"/>
              <a:t>Dal </a:t>
            </a:r>
            <a:r>
              <a:rPr lang="it-IT" dirty="0" err="1" smtClean="0"/>
              <a:t>monomero</a:t>
            </a:r>
            <a:r>
              <a:rPr lang="it-IT" dirty="0" smtClean="0"/>
              <a:t> deriva il PCV : il </a:t>
            </a:r>
            <a:r>
              <a:rPr lang="it-IT" dirty="0" err="1" smtClean="0"/>
              <a:t>policloruro</a:t>
            </a:r>
            <a:r>
              <a:rPr lang="it-IT" dirty="0" smtClean="0"/>
              <a:t> di vinile ( magica plastica)  </a:t>
            </a:r>
          </a:p>
          <a:p>
            <a:r>
              <a:rPr lang="it-IT" dirty="0" smtClean="0"/>
              <a:t>Purtroppo si dimostrò che provocava </a:t>
            </a:r>
            <a:r>
              <a:rPr lang="it-IT" b="1" dirty="0" smtClean="0"/>
              <a:t>l’angiosarcoma epatico </a:t>
            </a:r>
            <a:r>
              <a:rPr lang="it-IT" dirty="0" smtClean="0"/>
              <a:t>( studi storici di Maltoni)</a:t>
            </a:r>
          </a:p>
          <a:p>
            <a:r>
              <a:rPr lang="it-IT" dirty="0" smtClean="0"/>
              <a:t>Petrolchimico di PORTO Marghera ( sentenza e’ del 2004 </a:t>
            </a:r>
            <a:r>
              <a:rPr lang="mr-IN" dirty="0" smtClean="0"/>
              <a:t>–</a:t>
            </a:r>
            <a:r>
              <a:rPr lang="it-IT" dirty="0" smtClean="0"/>
              <a:t>addetti al lavaggio delle autoclavi e </a:t>
            </a:r>
            <a:r>
              <a:rPr lang="it-IT" dirty="0" err="1" smtClean="0"/>
              <a:t>insaccaggio</a:t>
            </a:r>
            <a:r>
              <a:rPr lang="it-IT" dirty="0" smtClean="0"/>
              <a:t> ) </a:t>
            </a:r>
          </a:p>
          <a:p>
            <a:endParaRPr lang="it-IT" dirty="0" smtClean="0"/>
          </a:p>
          <a:p>
            <a:endParaRPr lang="it-IT"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Principio di precauzione </a:t>
            </a:r>
            <a:endParaRPr lang="it-IT" dirty="0"/>
          </a:p>
        </p:txBody>
      </p:sp>
      <p:sp>
        <p:nvSpPr>
          <p:cNvPr id="3" name="Segnaposto contenuto 2"/>
          <p:cNvSpPr>
            <a:spLocks noGrp="1"/>
          </p:cNvSpPr>
          <p:nvPr>
            <p:ph idx="1"/>
          </p:nvPr>
        </p:nvSpPr>
        <p:spPr/>
        <p:txBody>
          <a:bodyPr>
            <a:normAutofit fontScale="92500" lnSpcReduction="20000"/>
          </a:bodyPr>
          <a:lstStyle/>
          <a:p>
            <a:r>
              <a:rPr lang="it-IT" b="1" dirty="0" smtClean="0"/>
              <a:t>Come reagirono le industrie del tabacco ai grandi studi epidemiologici sulla correlazione  fumo- tumori polmonari ?</a:t>
            </a:r>
          </a:p>
          <a:p>
            <a:r>
              <a:rPr lang="it-IT" dirty="0" smtClean="0"/>
              <a:t>A) dubbi sugli studi </a:t>
            </a:r>
            <a:r>
              <a:rPr lang="it-IT" dirty="0" err="1" smtClean="0"/>
              <a:t>osservazionali</a:t>
            </a:r>
            <a:r>
              <a:rPr lang="it-IT" dirty="0" smtClean="0"/>
              <a:t> -necessità di studi randomizzati</a:t>
            </a:r>
          </a:p>
          <a:p>
            <a:r>
              <a:rPr lang="it-IT" dirty="0" smtClean="0"/>
              <a:t>B) che ci volevano prove sugli animali ( e si andò  al sacrificio delle cavie..) </a:t>
            </a:r>
          </a:p>
          <a:p>
            <a:r>
              <a:rPr lang="it-IT" dirty="0" smtClean="0"/>
              <a:t>C)che ci volevano prove solide sui meccanismi di azione ( oggi sappiamo che fumare provoca in ogni cellula bronchiale fino a 150  mutazioni per pacchetto-anno di sigarette )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Principio di precauzione  </a:t>
            </a:r>
            <a:endParaRPr lang="it-IT" dirty="0"/>
          </a:p>
        </p:txBody>
      </p:sp>
      <p:sp>
        <p:nvSpPr>
          <p:cNvPr id="3" name="Segnaposto contenuto 2"/>
          <p:cNvSpPr>
            <a:spLocks noGrp="1"/>
          </p:cNvSpPr>
          <p:nvPr>
            <p:ph idx="1"/>
          </p:nvPr>
        </p:nvSpPr>
        <p:spPr/>
        <p:txBody>
          <a:bodyPr>
            <a:normAutofit fontScale="92500"/>
          </a:bodyPr>
          <a:lstStyle/>
          <a:p>
            <a:pPr>
              <a:buNone/>
            </a:pPr>
            <a:r>
              <a:rPr lang="it-IT" b="1" dirty="0" smtClean="0"/>
              <a:t>Agire  in base al principio :  </a:t>
            </a:r>
          </a:p>
          <a:p>
            <a:r>
              <a:rPr lang="it-IT" dirty="0" smtClean="0"/>
              <a:t>Agire preventivamente per evitare danni </a:t>
            </a:r>
          </a:p>
          <a:p>
            <a:endParaRPr lang="it-IT" dirty="0" smtClean="0"/>
          </a:p>
          <a:p>
            <a:r>
              <a:rPr lang="it-IT" dirty="0" smtClean="0"/>
              <a:t>Vuol dire non rinviare l’azione per non imparare solo lezioni  tardive ( a danno conclamato)</a:t>
            </a:r>
          </a:p>
          <a:p>
            <a:endParaRPr lang="it-IT" dirty="0" smtClean="0"/>
          </a:p>
          <a:p>
            <a:r>
              <a:rPr lang="it-IT" dirty="0" smtClean="0"/>
              <a:t>Vuol dire considerare non solo i costi dell’agire ma anche quelli del non fare nulla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Principio di precauzione </a:t>
            </a:r>
            <a:endParaRPr lang="it-IT" dirty="0"/>
          </a:p>
        </p:txBody>
      </p:sp>
      <p:sp>
        <p:nvSpPr>
          <p:cNvPr id="3" name="Segnaposto contenuto 2"/>
          <p:cNvSpPr>
            <a:spLocks noGrp="1"/>
          </p:cNvSpPr>
          <p:nvPr>
            <p:ph idx="1"/>
          </p:nvPr>
        </p:nvSpPr>
        <p:spPr/>
        <p:txBody>
          <a:bodyPr>
            <a:normAutofit fontScale="92500"/>
          </a:bodyPr>
          <a:lstStyle/>
          <a:p>
            <a:r>
              <a:rPr lang="it-IT" b="1" dirty="0" err="1" smtClean="0"/>
              <a:t>Glifosato</a:t>
            </a:r>
            <a:r>
              <a:rPr lang="it-IT" b="1" dirty="0" smtClean="0"/>
              <a:t>-diserbante </a:t>
            </a:r>
          </a:p>
          <a:p>
            <a:r>
              <a:rPr lang="it-IT" dirty="0" smtClean="0"/>
              <a:t>IARC: probabilmente cancerogeno  2A/( studi su animali- linfomi AHS )</a:t>
            </a:r>
          </a:p>
          <a:p>
            <a:endParaRPr lang="it-IT" dirty="0" smtClean="0"/>
          </a:p>
          <a:p>
            <a:r>
              <a:rPr lang="it-IT" dirty="0" smtClean="0"/>
              <a:t>EFSA : improbabile sia cancerogeno </a:t>
            </a:r>
          </a:p>
          <a:p>
            <a:endParaRPr lang="it-IT" dirty="0" smtClean="0"/>
          </a:p>
          <a:p>
            <a:r>
              <a:rPr lang="it-IT" dirty="0" smtClean="0"/>
              <a:t>OMS –FAO : non cancerogena l’assunzione  per via alimentare ( soglia : 0,5 mg/kg per giorno)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Principio di precauzione </a:t>
            </a:r>
            <a:endParaRPr lang="it-IT" dirty="0"/>
          </a:p>
        </p:txBody>
      </p:sp>
      <p:sp>
        <p:nvSpPr>
          <p:cNvPr id="3" name="Segnaposto contenuto 2"/>
          <p:cNvSpPr>
            <a:spLocks noGrp="1"/>
          </p:cNvSpPr>
          <p:nvPr>
            <p:ph idx="1"/>
          </p:nvPr>
        </p:nvSpPr>
        <p:spPr/>
        <p:txBody>
          <a:bodyPr>
            <a:normAutofit fontScale="85000" lnSpcReduction="20000"/>
          </a:bodyPr>
          <a:lstStyle/>
          <a:p>
            <a:r>
              <a:rPr lang="it-IT" b="1" dirty="0" err="1" smtClean="0"/>
              <a:t>Glifosato</a:t>
            </a:r>
            <a:r>
              <a:rPr lang="it-IT" b="1" dirty="0" smtClean="0"/>
              <a:t> </a:t>
            </a:r>
          </a:p>
          <a:p>
            <a:endParaRPr lang="it-IT" dirty="0" smtClean="0"/>
          </a:p>
          <a:p>
            <a:r>
              <a:rPr lang="it-IT" dirty="0" smtClean="0"/>
              <a:t>AHS : </a:t>
            </a:r>
            <a:r>
              <a:rPr lang="it-IT" dirty="0" err="1" smtClean="0"/>
              <a:t>Agricultural</a:t>
            </a:r>
            <a:r>
              <a:rPr lang="it-IT" dirty="0" smtClean="0"/>
              <a:t> </a:t>
            </a:r>
            <a:r>
              <a:rPr lang="it-IT" dirty="0" err="1" smtClean="0"/>
              <a:t>Health</a:t>
            </a:r>
            <a:r>
              <a:rPr lang="it-IT" dirty="0" smtClean="0"/>
              <a:t> </a:t>
            </a:r>
            <a:r>
              <a:rPr lang="it-IT" dirty="0" err="1" smtClean="0"/>
              <a:t>study</a:t>
            </a:r>
            <a:r>
              <a:rPr lang="it-IT" dirty="0" smtClean="0"/>
              <a:t> –  </a:t>
            </a:r>
            <a:r>
              <a:rPr lang="it-IT" dirty="0" smtClean="0"/>
              <a:t>90.000 agricoltori </a:t>
            </a:r>
            <a:r>
              <a:rPr lang="it-IT" dirty="0" smtClean="0"/>
              <a:t>di cereali  IOWA e </a:t>
            </a:r>
            <a:r>
              <a:rPr lang="it-IT" dirty="0" err="1" smtClean="0"/>
              <a:t>N.Carolina</a:t>
            </a:r>
            <a:r>
              <a:rPr lang="it-IT" dirty="0" smtClean="0"/>
              <a:t>( + mogli e figli) dal 1993 al 2007 esposti ai pesticidi : sicuro aumento di tumore della prostata e del pancreas </a:t>
            </a:r>
          </a:p>
          <a:p>
            <a:r>
              <a:rPr lang="it-IT" dirty="0" smtClean="0"/>
              <a:t>Esposizione  al </a:t>
            </a:r>
            <a:r>
              <a:rPr lang="it-IT" dirty="0" err="1" smtClean="0"/>
              <a:t>glifosate</a:t>
            </a:r>
            <a:r>
              <a:rPr lang="it-IT" dirty="0" smtClean="0"/>
              <a:t>: Aumento modesto nell’incidenza dei linfomi non </a:t>
            </a:r>
            <a:r>
              <a:rPr lang="it-IT" dirty="0" err="1" smtClean="0"/>
              <a:t>Hodgkin</a:t>
            </a:r>
            <a:r>
              <a:rPr lang="it-IT" dirty="0" smtClean="0"/>
              <a:t> , da monitorare nel tempo </a:t>
            </a:r>
          </a:p>
          <a:p>
            <a:endParaRPr lang="it-IT" dirty="0" smtClean="0"/>
          </a:p>
          <a:p>
            <a:r>
              <a:rPr lang="it-IT" dirty="0" smtClean="0"/>
              <a:t>NB : e’ </a:t>
            </a:r>
            <a:r>
              <a:rPr lang="it-IT" dirty="0" err="1" smtClean="0"/>
              <a:t>pero’</a:t>
            </a:r>
            <a:r>
              <a:rPr lang="it-IT" dirty="0" smtClean="0"/>
              <a:t> un importante </a:t>
            </a:r>
            <a:r>
              <a:rPr lang="it-IT" b="1" dirty="0" smtClean="0"/>
              <a:t>interferente endocrino</a:t>
            </a:r>
            <a:r>
              <a:rPr lang="it-IT" dirty="0" smtClean="0"/>
              <a:t> ( malattie metaboliche )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Principio di precauzione </a:t>
            </a:r>
            <a:endParaRPr lang="it-IT" dirty="0"/>
          </a:p>
        </p:txBody>
      </p:sp>
      <p:sp>
        <p:nvSpPr>
          <p:cNvPr id="3" name="Segnaposto contenuto 2"/>
          <p:cNvSpPr>
            <a:spLocks noGrp="1"/>
          </p:cNvSpPr>
          <p:nvPr>
            <p:ph idx="1"/>
          </p:nvPr>
        </p:nvSpPr>
        <p:spPr/>
        <p:txBody>
          <a:bodyPr>
            <a:normAutofit fontScale="92500" lnSpcReduction="10000"/>
          </a:bodyPr>
          <a:lstStyle/>
          <a:p>
            <a:r>
              <a:rPr lang="it-IT" b="1" dirty="0" smtClean="0"/>
              <a:t>Pesticidi</a:t>
            </a:r>
          </a:p>
          <a:p>
            <a:pPr>
              <a:buNone/>
            </a:pPr>
            <a:r>
              <a:rPr lang="it-IT" dirty="0" smtClean="0"/>
              <a:t>Dai dati AHS  sono sicuramente cancerogeni :</a:t>
            </a:r>
          </a:p>
          <a:p>
            <a:pPr>
              <a:buNone/>
            </a:pPr>
            <a:r>
              <a:rPr lang="it-IT" b="1" dirty="0" err="1" smtClean="0"/>
              <a:t>-Clorphyrifos</a:t>
            </a:r>
            <a:r>
              <a:rPr lang="it-IT" b="1" dirty="0" smtClean="0"/>
              <a:t> </a:t>
            </a:r>
          </a:p>
          <a:p>
            <a:pPr>
              <a:buNone/>
            </a:pPr>
            <a:r>
              <a:rPr lang="it-IT" b="1" dirty="0" smtClean="0"/>
              <a:t> </a:t>
            </a:r>
            <a:r>
              <a:rPr lang="it-IT" b="1" dirty="0" err="1" smtClean="0"/>
              <a:t>-mancozeb</a:t>
            </a:r>
            <a:endParaRPr lang="it-IT" b="1" dirty="0" smtClean="0"/>
          </a:p>
          <a:p>
            <a:pPr>
              <a:buNone/>
            </a:pPr>
            <a:r>
              <a:rPr lang="it-IT" b="1" dirty="0" smtClean="0"/>
              <a:t> </a:t>
            </a:r>
            <a:r>
              <a:rPr lang="it-IT" dirty="0" smtClean="0"/>
              <a:t>assai  probabilmente </a:t>
            </a:r>
          </a:p>
          <a:p>
            <a:pPr>
              <a:buNone/>
            </a:pPr>
            <a:r>
              <a:rPr lang="it-IT" b="1" dirty="0" err="1" smtClean="0"/>
              <a:t>-metiram</a:t>
            </a:r>
            <a:r>
              <a:rPr lang="it-IT" b="1" dirty="0" smtClean="0"/>
              <a:t> </a:t>
            </a:r>
          </a:p>
          <a:p>
            <a:pPr>
              <a:buNone/>
            </a:pPr>
            <a:r>
              <a:rPr lang="it-IT" b="1" dirty="0" err="1" smtClean="0"/>
              <a:t>-folpet</a:t>
            </a:r>
            <a:r>
              <a:rPr lang="it-IT" b="1" dirty="0" smtClean="0"/>
              <a:t> </a:t>
            </a:r>
          </a:p>
          <a:p>
            <a:pPr>
              <a:buNone/>
            </a:pPr>
            <a:r>
              <a:rPr lang="it-IT" b="1" dirty="0" smtClean="0"/>
              <a:t>NON  e’ questione di precauzione  : e’ un dovere eliminarli !!! </a:t>
            </a:r>
            <a:endParaRPr lang="it-IT"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heckerboard(across)">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checkerboard(across)">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Principio di precauzione </a:t>
            </a:r>
            <a:endParaRPr lang="it-IT" dirty="0"/>
          </a:p>
        </p:txBody>
      </p:sp>
      <p:sp>
        <p:nvSpPr>
          <p:cNvPr id="3" name="Segnaposto contenuto 2"/>
          <p:cNvSpPr>
            <a:spLocks noGrp="1"/>
          </p:cNvSpPr>
          <p:nvPr>
            <p:ph idx="1"/>
          </p:nvPr>
        </p:nvSpPr>
        <p:spPr/>
        <p:txBody>
          <a:bodyPr/>
          <a:lstStyle/>
          <a:p>
            <a:r>
              <a:rPr lang="it-IT" b="1" dirty="0" smtClean="0"/>
              <a:t>Eliminare i pesticidi costa troppo? </a:t>
            </a:r>
          </a:p>
          <a:p>
            <a:endParaRPr lang="it-IT" dirty="0" smtClean="0"/>
          </a:p>
          <a:p>
            <a:pPr>
              <a:buNone/>
            </a:pPr>
            <a:r>
              <a:rPr lang="it-IT" dirty="0" smtClean="0"/>
              <a:t>Agricoltura biologica </a:t>
            </a:r>
          </a:p>
          <a:p>
            <a:endParaRPr lang="it-IT" dirty="0" smtClean="0"/>
          </a:p>
          <a:p>
            <a:r>
              <a:rPr lang="it-IT" b="1" dirty="0" smtClean="0"/>
              <a:t>Eliminare il </a:t>
            </a:r>
            <a:r>
              <a:rPr lang="it-IT" b="1" dirty="0" err="1" smtClean="0"/>
              <a:t>glifosate</a:t>
            </a:r>
            <a:r>
              <a:rPr lang="it-IT" b="1" dirty="0" smtClean="0"/>
              <a:t> costa troppo? </a:t>
            </a:r>
          </a:p>
          <a:p>
            <a:pPr>
              <a:buNone/>
            </a:pPr>
            <a:r>
              <a:rPr lang="it-IT" dirty="0" smtClean="0"/>
              <a:t> </a:t>
            </a:r>
          </a:p>
          <a:p>
            <a:pPr>
              <a:buNone/>
            </a:pPr>
            <a:r>
              <a:rPr lang="it-IT" dirty="0" smtClean="0"/>
              <a:t> tante esperienze lo smentiscono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Ragionando insieme </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1°) </a:t>
            </a:r>
            <a:r>
              <a:rPr lang="it-IT" b="1" dirty="0" smtClean="0"/>
              <a:t>la </a:t>
            </a:r>
            <a:r>
              <a:rPr lang="it-IT" b="1" dirty="0" err="1" smtClean="0"/>
              <a:t>modernita’</a:t>
            </a:r>
            <a:r>
              <a:rPr lang="it-IT" b="1" dirty="0" smtClean="0"/>
              <a:t>  ha il suo prezzo</a:t>
            </a:r>
          </a:p>
          <a:p>
            <a:pPr>
              <a:buNone/>
            </a:pPr>
            <a:endParaRPr lang="it-IT" b="1" dirty="0" smtClean="0"/>
          </a:p>
          <a:p>
            <a:r>
              <a:rPr lang="it-IT" dirty="0" smtClean="0"/>
              <a:t>Le automobili col motore a scoppio molto meglio  dei cavalli e delle carrozze</a:t>
            </a:r>
          </a:p>
          <a:p>
            <a:pPr>
              <a:buNone/>
            </a:pPr>
            <a:r>
              <a:rPr lang="it-IT" dirty="0" smtClean="0"/>
              <a:t>ma.. hanno creato   </a:t>
            </a:r>
            <a:r>
              <a:rPr lang="it-IT" dirty="0" smtClean="0"/>
              <a:t>smog e  </a:t>
            </a:r>
            <a:r>
              <a:rPr lang="it-IT" dirty="0" smtClean="0"/>
              <a:t>inquinamento </a:t>
            </a:r>
            <a:r>
              <a:rPr lang="it-IT" dirty="0" smtClean="0"/>
              <a:t>atmosferico al </a:t>
            </a:r>
            <a:r>
              <a:rPr lang="it-IT" dirty="0" smtClean="0"/>
              <a:t>posto delle “ </a:t>
            </a:r>
            <a:r>
              <a:rPr lang="it-IT" dirty="0" err="1" smtClean="0"/>
              <a:t>shits</a:t>
            </a:r>
            <a:r>
              <a:rPr lang="it-IT" dirty="0" smtClean="0"/>
              <a:t> on the  road ” </a:t>
            </a:r>
          </a:p>
          <a:p>
            <a:endParaRPr lang="it-IT" dirty="0"/>
          </a:p>
          <a:p>
            <a:r>
              <a:rPr lang="it-IT" dirty="0" smtClean="0"/>
              <a:t> i motori a  benzina e gasolio – derivanti dal  </a:t>
            </a:r>
            <a:r>
              <a:rPr lang="it-IT" dirty="0" smtClean="0"/>
              <a:t>petrolio-</a:t>
            </a:r>
            <a:endParaRPr lang="it-IT" dirty="0" smtClean="0"/>
          </a:p>
          <a:p>
            <a:pPr>
              <a:buNone/>
            </a:pPr>
            <a:r>
              <a:rPr lang="it-IT" dirty="0" smtClean="0"/>
              <a:t> </a:t>
            </a:r>
            <a:r>
              <a:rPr lang="it-IT" dirty="0" smtClean="0"/>
              <a:t> molto meglio  </a:t>
            </a:r>
            <a:r>
              <a:rPr lang="it-IT" dirty="0" smtClean="0"/>
              <a:t>delle macchine a  vapore </a:t>
            </a:r>
          </a:p>
          <a:p>
            <a:pPr>
              <a:buNone/>
            </a:pPr>
            <a:r>
              <a:rPr lang="it-IT" dirty="0"/>
              <a:t> </a:t>
            </a:r>
            <a:r>
              <a:rPr lang="it-IT" dirty="0" smtClean="0"/>
              <a:t>ma producono miliardi  di particelle  sottili </a:t>
            </a:r>
          </a:p>
          <a:p>
            <a:pPr>
              <a:buNone/>
            </a:pPr>
            <a:r>
              <a:rPr lang="it-IT" dirty="0" smtClean="0"/>
              <a:t>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across)">
                                      <p:cBhvr>
                                        <p:cTn id="30" dur="500"/>
                                        <p:tgtEl>
                                          <p:spTgt spid="3">
                                            <p:txEl>
                                              <p:pRg st="7" end="7"/>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checkerboard(across)">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Principio di precauzione </a:t>
            </a:r>
            <a:endParaRPr lang="it-IT" b="1" dirty="0"/>
          </a:p>
        </p:txBody>
      </p:sp>
      <p:sp>
        <p:nvSpPr>
          <p:cNvPr id="3" name="Segnaposto contenuto 2"/>
          <p:cNvSpPr>
            <a:spLocks noGrp="1"/>
          </p:cNvSpPr>
          <p:nvPr>
            <p:ph idx="1"/>
          </p:nvPr>
        </p:nvSpPr>
        <p:spPr/>
        <p:txBody>
          <a:bodyPr/>
          <a:lstStyle/>
          <a:p>
            <a:r>
              <a:rPr lang="it-IT" dirty="0" smtClean="0"/>
              <a:t>Attenzione ai cambiamenti  di facciata! </a:t>
            </a:r>
          </a:p>
          <a:p>
            <a:endParaRPr lang="it-IT" dirty="0" smtClean="0"/>
          </a:p>
          <a:p>
            <a:r>
              <a:rPr lang="it-IT" dirty="0" smtClean="0"/>
              <a:t>Nella </a:t>
            </a:r>
            <a:r>
              <a:rPr lang="it-IT" b="1" dirty="0" smtClean="0"/>
              <a:t>lotta  integrata</a:t>
            </a:r>
            <a:r>
              <a:rPr lang="it-IT" dirty="0" smtClean="0"/>
              <a:t>( chimica + approcci biologici :  </a:t>
            </a:r>
            <a:r>
              <a:rPr lang="it-IT" dirty="0" err="1" smtClean="0"/>
              <a:t>es.thuringensis</a:t>
            </a:r>
            <a:r>
              <a:rPr lang="it-IT" dirty="0" smtClean="0"/>
              <a:t>) </a:t>
            </a:r>
            <a:r>
              <a:rPr lang="it-IT" dirty="0" err="1" smtClean="0"/>
              <a:t>contiuano</a:t>
            </a:r>
            <a:r>
              <a:rPr lang="it-IT" dirty="0" smtClean="0"/>
              <a:t> ad essere inseriti </a:t>
            </a:r>
            <a:r>
              <a:rPr lang="it-IT" dirty="0" err="1" smtClean="0"/>
              <a:t>clorpyriphos</a:t>
            </a:r>
            <a:r>
              <a:rPr lang="it-IT" dirty="0" smtClean="0"/>
              <a:t> e </a:t>
            </a:r>
            <a:r>
              <a:rPr lang="it-IT" dirty="0" err="1" smtClean="0"/>
              <a:t>mancozeb</a:t>
            </a:r>
            <a:r>
              <a:rPr lang="it-IT" dirty="0" smtClean="0"/>
              <a:t>!!</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 una ecologia integrale </a:t>
            </a:r>
            <a:endParaRPr lang="it-IT" dirty="0"/>
          </a:p>
        </p:txBody>
      </p:sp>
      <p:sp>
        <p:nvSpPr>
          <p:cNvPr id="3" name="Segnaposto contenuto 2"/>
          <p:cNvSpPr>
            <a:spLocks noGrp="1"/>
          </p:cNvSpPr>
          <p:nvPr>
            <p:ph idx="1"/>
          </p:nvPr>
        </p:nvSpPr>
        <p:spPr/>
        <p:txBody>
          <a:bodyPr>
            <a:normAutofit fontScale="70000" lnSpcReduction="20000"/>
          </a:bodyPr>
          <a:lstStyle/>
          <a:p>
            <a:pPr>
              <a:buNone/>
            </a:pPr>
            <a:r>
              <a:rPr lang="it-IT" dirty="0" smtClean="0"/>
              <a:t>Papa Francesco  nella sua enciclica verde “</a:t>
            </a:r>
            <a:r>
              <a:rPr lang="it-IT" dirty="0" err="1" smtClean="0"/>
              <a:t>Laudato</a:t>
            </a:r>
            <a:r>
              <a:rPr lang="it-IT" dirty="0" smtClean="0"/>
              <a:t> </a:t>
            </a:r>
            <a:r>
              <a:rPr lang="it-IT" dirty="0" err="1" smtClean="0"/>
              <a:t>si’”ci</a:t>
            </a:r>
            <a:r>
              <a:rPr lang="it-IT" dirty="0" smtClean="0"/>
              <a:t> sprona </a:t>
            </a:r>
          </a:p>
          <a:p>
            <a:pPr>
              <a:buNone/>
            </a:pPr>
            <a:r>
              <a:rPr lang="it-IT" dirty="0" smtClean="0"/>
              <a:t> </a:t>
            </a:r>
            <a:r>
              <a:rPr lang="it-IT" b="1" dirty="0" smtClean="0"/>
              <a:t>Per una ecologia integrale” </a:t>
            </a:r>
          </a:p>
          <a:p>
            <a:r>
              <a:rPr lang="it-IT" b="1" dirty="0" smtClean="0"/>
              <a:t>Quando parliamo di “ambiente” facciamo riferimento anche a una particolare relazione: quella tra la natura e la società che la abita</a:t>
            </a:r>
            <a:r>
              <a:rPr lang="it-IT" dirty="0" smtClean="0"/>
              <a:t>. Questo ci impedisce di considerare la natura come qualcosa di separato da noi o come una mera cornice della nostra vita. Siamo inclusi in essa, siamo parte di essa e ne siamo compenetrati. Le ragioni per le quali un luogo viene inquinato richiedono un’analisi del funzionamento della società, della sua economia, del suo comportamento, dei suoi modi di comprendere la realtà. Data l’ampiezza dei cambiamenti, non è più possibile trovare una risposta specifica e indipendente per ogni singola parte del problema. È </a:t>
            </a:r>
            <a:r>
              <a:rPr lang="it-IT" b="1" dirty="0" smtClean="0"/>
              <a:t>fondamentale cercare soluzioni integrali</a:t>
            </a:r>
            <a:r>
              <a:rPr lang="it-IT" dirty="0" smtClean="0"/>
              <a:t>, che considerino le interazioni dei sistemi naturali tra loro e con i sistemi sociali. Non ci sono due crisi separate, una ambientale e un’altra sociale, bensì una sola e complessa crisi socio-ambientale “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Grazie per l’attenzione ! </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Ragionando insieme </a:t>
            </a:r>
            <a:endParaRPr lang="it-IT" dirty="0"/>
          </a:p>
        </p:txBody>
      </p:sp>
      <p:sp>
        <p:nvSpPr>
          <p:cNvPr id="3" name="Segnaposto contenuto 2"/>
          <p:cNvSpPr>
            <a:spLocks noGrp="1"/>
          </p:cNvSpPr>
          <p:nvPr>
            <p:ph idx="1"/>
          </p:nvPr>
        </p:nvSpPr>
        <p:spPr/>
        <p:txBody>
          <a:bodyPr/>
          <a:lstStyle/>
          <a:p>
            <a:r>
              <a:rPr lang="it-IT" dirty="0" smtClean="0"/>
              <a:t>Le centrali nucleari –spacchiamo l’atomo!- producono </a:t>
            </a:r>
            <a:r>
              <a:rPr lang="it-IT" dirty="0" smtClean="0"/>
              <a:t>un’enormità </a:t>
            </a:r>
            <a:r>
              <a:rPr lang="it-IT" dirty="0" smtClean="0"/>
              <a:t>di energia  </a:t>
            </a:r>
            <a:r>
              <a:rPr lang="it-IT" dirty="0" smtClean="0"/>
              <a:t> molto meglio </a:t>
            </a:r>
            <a:r>
              <a:rPr lang="it-IT" dirty="0" smtClean="0"/>
              <a:t>delle centrali a  carbone  </a:t>
            </a:r>
          </a:p>
          <a:p>
            <a:r>
              <a:rPr lang="it-IT" dirty="0"/>
              <a:t> </a:t>
            </a:r>
            <a:r>
              <a:rPr lang="it-IT" dirty="0" smtClean="0"/>
              <a:t>ma </a:t>
            </a:r>
            <a:r>
              <a:rPr lang="it-IT" dirty="0" smtClean="0"/>
              <a:t> producono anche </a:t>
            </a:r>
            <a:r>
              <a:rPr lang="it-IT" dirty="0" smtClean="0"/>
              <a:t>residui radioattivi</a:t>
            </a:r>
          </a:p>
          <a:p>
            <a:endParaRPr lang="it-IT" dirty="0"/>
          </a:p>
          <a:p>
            <a:r>
              <a:rPr lang="it-IT" dirty="0" smtClean="0"/>
              <a:t>Amianto che meraviglia ! “Possiamo attraversare il fuoco con una tuta” </a:t>
            </a:r>
          </a:p>
          <a:p>
            <a:r>
              <a:rPr lang="it-IT" dirty="0" smtClean="0"/>
              <a:t>Ma provoca il mesotelioma pleurico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Ragionando insieme </a:t>
            </a:r>
            <a:endParaRPr lang="it-IT" dirty="0"/>
          </a:p>
        </p:txBody>
      </p:sp>
      <p:sp>
        <p:nvSpPr>
          <p:cNvPr id="3" name="Segnaposto contenuto 2"/>
          <p:cNvSpPr>
            <a:spLocks noGrp="1"/>
          </p:cNvSpPr>
          <p:nvPr>
            <p:ph idx="1"/>
          </p:nvPr>
        </p:nvSpPr>
        <p:spPr/>
        <p:txBody>
          <a:bodyPr>
            <a:normAutofit lnSpcReduction="10000"/>
          </a:bodyPr>
          <a:lstStyle/>
          <a:p>
            <a:r>
              <a:rPr lang="it-IT" dirty="0" smtClean="0"/>
              <a:t>2) </a:t>
            </a:r>
            <a:r>
              <a:rPr lang="it-IT" b="1" dirty="0" smtClean="0"/>
              <a:t>il cancro e’ dovuto a sfortuna o a cause ambientali? </a:t>
            </a:r>
          </a:p>
          <a:p>
            <a:endParaRPr lang="it-IT" b="1" dirty="0"/>
          </a:p>
          <a:p>
            <a:r>
              <a:rPr lang="it-IT" dirty="0" smtClean="0"/>
              <a:t>Sono documentati  tumori anche nelle  mummie egizie </a:t>
            </a:r>
          </a:p>
          <a:p>
            <a:r>
              <a:rPr lang="it-IT" dirty="0" smtClean="0"/>
              <a:t>Del gene p53 – </a:t>
            </a:r>
            <a:r>
              <a:rPr lang="it-IT" dirty="0" err="1" smtClean="0"/>
              <a:t>oncosopressore-</a:t>
            </a:r>
            <a:r>
              <a:rPr lang="it-IT" dirty="0" smtClean="0"/>
              <a:t> ne abbiamo solo 2 copie  –uno di linea  materna e   uno  di linea paterna - nel genoma degli elefanti ce ne sono 38 copie</a:t>
            </a:r>
            <a:r>
              <a:rPr lang="it-IT" b="1" dirty="0" smtClean="0"/>
              <a:t>!</a:t>
            </a:r>
            <a:endParaRPr lang="it-IT"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Ragionando insieme </a:t>
            </a:r>
            <a:endParaRPr lang="it-IT" dirty="0"/>
          </a:p>
        </p:txBody>
      </p:sp>
      <p:sp>
        <p:nvSpPr>
          <p:cNvPr id="3" name="Segnaposto contenuto 2"/>
          <p:cNvSpPr>
            <a:spLocks noGrp="1"/>
          </p:cNvSpPr>
          <p:nvPr>
            <p:ph idx="1"/>
          </p:nvPr>
        </p:nvSpPr>
        <p:spPr/>
        <p:txBody>
          <a:bodyPr>
            <a:normAutofit lnSpcReduction="10000"/>
          </a:bodyPr>
          <a:lstStyle/>
          <a:p>
            <a:r>
              <a:rPr lang="it-IT" b="1" dirty="0" err="1" smtClean="0"/>
              <a:t>Tomasetti</a:t>
            </a:r>
            <a:r>
              <a:rPr lang="it-IT" b="1" dirty="0" smtClean="0"/>
              <a:t> e </a:t>
            </a:r>
            <a:r>
              <a:rPr lang="it-IT" b="1" dirty="0" err="1" smtClean="0"/>
              <a:t>Vogelstein</a:t>
            </a:r>
            <a:r>
              <a:rPr lang="it-IT" b="1" dirty="0" smtClean="0"/>
              <a:t> </a:t>
            </a:r>
            <a:r>
              <a:rPr lang="it-IT" dirty="0" smtClean="0"/>
              <a:t>– della Johns </a:t>
            </a:r>
            <a:r>
              <a:rPr lang="it-IT" dirty="0" smtClean="0"/>
              <a:t>Hopkins </a:t>
            </a:r>
            <a:r>
              <a:rPr lang="it-IT" dirty="0" err="1" smtClean="0"/>
              <a:t>University</a:t>
            </a:r>
            <a:r>
              <a:rPr lang="it-IT" dirty="0" smtClean="0"/>
              <a:t>- hanno scritto  degli articoli “ bomba” sulla variazione nel rischio tumorale in base alle moltiplicazioni delle cellule staminali( bad </a:t>
            </a:r>
            <a:r>
              <a:rPr lang="it-IT" dirty="0" err="1" smtClean="0"/>
              <a:t>luck</a:t>
            </a:r>
            <a:r>
              <a:rPr lang="it-IT" dirty="0" smtClean="0"/>
              <a:t>) </a:t>
            </a:r>
          </a:p>
          <a:p>
            <a:r>
              <a:rPr lang="it-IT" dirty="0" smtClean="0"/>
              <a:t>Le mutazioni somatiche sono multiple nei tumori per cui e’ difficile identificare tutte e metterle  in sequenza :non ne basta una sola </a:t>
            </a:r>
            <a:r>
              <a:rPr lang="it-IT" dirty="0"/>
              <a:t>!</a:t>
            </a:r>
            <a:r>
              <a:rPr lang="it-IT" dirty="0" smtClean="0"/>
              <a:t>( </a:t>
            </a:r>
            <a:r>
              <a:rPr lang="it-IT" b="1" dirty="0" err="1" smtClean="0"/>
              <a:t>L.Luzzato</a:t>
            </a:r>
            <a:r>
              <a:rPr lang="it-IT" dirty="0" smtClean="0"/>
              <a:t> , grande genetista)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Ragionando insieme </a:t>
            </a:r>
            <a:endParaRPr lang="it-IT" dirty="0"/>
          </a:p>
        </p:txBody>
      </p:sp>
      <p:sp>
        <p:nvSpPr>
          <p:cNvPr id="3" name="Segnaposto contenuto 2"/>
          <p:cNvSpPr>
            <a:spLocks noGrp="1"/>
          </p:cNvSpPr>
          <p:nvPr>
            <p:ph idx="1"/>
          </p:nvPr>
        </p:nvSpPr>
        <p:spPr/>
        <p:txBody>
          <a:bodyPr/>
          <a:lstStyle/>
          <a:p>
            <a:r>
              <a:rPr lang="it-IT" b="1" dirty="0" smtClean="0"/>
              <a:t>Dobbiamo rassegnarci e dire non si </a:t>
            </a:r>
            <a:r>
              <a:rPr lang="it-IT" b="1" dirty="0" err="1" smtClean="0"/>
              <a:t>puo’</a:t>
            </a:r>
            <a:r>
              <a:rPr lang="it-IT" b="1" dirty="0" smtClean="0"/>
              <a:t> fra nulla?  </a:t>
            </a:r>
          </a:p>
          <a:p>
            <a:r>
              <a:rPr lang="it-IT" b="1" dirty="0" smtClean="0"/>
              <a:t>No</a:t>
            </a:r>
            <a:r>
              <a:rPr lang="it-IT" dirty="0" smtClean="0"/>
              <a:t> !</a:t>
            </a:r>
          </a:p>
          <a:p>
            <a:r>
              <a:rPr lang="it-IT" dirty="0" smtClean="0"/>
              <a:t>La divisione  cellulare e’ necessaria per l’</a:t>
            </a:r>
            <a:r>
              <a:rPr lang="it-IT" dirty="0" err="1" smtClean="0"/>
              <a:t>oncogenenesi</a:t>
            </a:r>
            <a:r>
              <a:rPr lang="it-IT" dirty="0" smtClean="0"/>
              <a:t> ( tumori nei grandi vecchi) </a:t>
            </a:r>
          </a:p>
          <a:p>
            <a:r>
              <a:rPr lang="it-IT" dirty="0" smtClean="0"/>
              <a:t>La prevenzione   primaria e’ necessaria per la lotta contro il cancro </a:t>
            </a:r>
            <a:r>
              <a:rPr lang="it-IT" dirty="0" smtClean="0"/>
              <a:t>(P. </a:t>
            </a:r>
            <a:r>
              <a:rPr lang="it-IT" dirty="0" err="1" smtClean="0"/>
              <a:t>Vineis</a:t>
            </a:r>
            <a:r>
              <a:rPr lang="it-IT" dirty="0" smtClean="0"/>
              <a:t>-Londra)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Ragionando insieme </a:t>
            </a:r>
            <a:endParaRPr lang="it-IT" dirty="0"/>
          </a:p>
        </p:txBody>
      </p:sp>
      <p:sp>
        <p:nvSpPr>
          <p:cNvPr id="3" name="Segnaposto contenuto 2"/>
          <p:cNvSpPr>
            <a:spLocks noGrp="1"/>
          </p:cNvSpPr>
          <p:nvPr>
            <p:ph idx="1"/>
          </p:nvPr>
        </p:nvSpPr>
        <p:spPr/>
        <p:txBody>
          <a:bodyPr>
            <a:normAutofit fontScale="92500"/>
          </a:bodyPr>
          <a:lstStyle/>
          <a:p>
            <a:r>
              <a:rPr lang="it-IT" b="1" dirty="0" smtClean="0"/>
              <a:t>Da  grandi studi epidemiologici  si stima che  dei decessi per tumore registrati in Italia:  </a:t>
            </a:r>
            <a:r>
              <a:rPr lang="it-IT" dirty="0" smtClean="0"/>
              <a:t>( 2013) </a:t>
            </a:r>
          </a:p>
          <a:p>
            <a:r>
              <a:rPr lang="it-IT" b="1" dirty="0" smtClean="0"/>
              <a:t>38%</a:t>
            </a:r>
            <a:r>
              <a:rPr lang="it-IT" dirty="0" smtClean="0"/>
              <a:t> dovuti allo stile di vita ( totale maschi e femmine) </a:t>
            </a:r>
          </a:p>
          <a:p>
            <a:r>
              <a:rPr lang="it-IT" b="1" dirty="0" smtClean="0"/>
              <a:t>34%</a:t>
            </a:r>
            <a:r>
              <a:rPr lang="it-IT" dirty="0" smtClean="0"/>
              <a:t>  </a:t>
            </a:r>
            <a:r>
              <a:rPr lang="it-IT" b="1" dirty="0" smtClean="0"/>
              <a:t>M</a:t>
            </a:r>
            <a:r>
              <a:rPr lang="it-IT" dirty="0" smtClean="0"/>
              <a:t> al fumo  9% </a:t>
            </a:r>
            <a:r>
              <a:rPr lang="it-IT" b="1" dirty="0" smtClean="0"/>
              <a:t>D</a:t>
            </a:r>
          </a:p>
          <a:p>
            <a:r>
              <a:rPr lang="it-IT" b="1" dirty="0" smtClean="0"/>
              <a:t>3% </a:t>
            </a:r>
            <a:r>
              <a:rPr lang="it-IT" dirty="0" smtClean="0"/>
              <a:t>alcool  </a:t>
            </a:r>
          </a:p>
          <a:p>
            <a:r>
              <a:rPr lang="it-IT" b="1" dirty="0" smtClean="0"/>
              <a:t>6% </a:t>
            </a:r>
            <a:r>
              <a:rPr lang="it-IT" dirty="0" smtClean="0"/>
              <a:t>eccesso ponderale </a:t>
            </a:r>
          </a:p>
          <a:p>
            <a:r>
              <a:rPr lang="it-IT" b="1" dirty="0" smtClean="0"/>
              <a:t>10% </a:t>
            </a:r>
            <a:r>
              <a:rPr lang="it-IT" dirty="0" smtClean="0"/>
              <a:t>dieta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Ragionando insieme </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3) </a:t>
            </a:r>
            <a:r>
              <a:rPr lang="it-IT" b="1" dirty="0" smtClean="0"/>
              <a:t>eliminare fattori nocivi e cancerogeni comporta un costo economico </a:t>
            </a:r>
          </a:p>
          <a:p>
            <a:r>
              <a:rPr lang="it-IT" dirty="0" smtClean="0"/>
              <a:t>Amianto  a Casale Monferrato(   lettera dei  100 medici) </a:t>
            </a:r>
          </a:p>
          <a:p>
            <a:pPr>
              <a:buNone/>
            </a:pPr>
            <a:endParaRPr lang="it-IT" dirty="0" smtClean="0"/>
          </a:p>
          <a:p>
            <a:r>
              <a:rPr lang="it-IT" dirty="0" smtClean="0"/>
              <a:t>Amianto in Canada ( bandito in Italia nel 1992, in Canada nel 2016! Nel 2018 bando di esportazione nei  paesi asiatici ) </a:t>
            </a:r>
          </a:p>
          <a:p>
            <a:pPr>
              <a:buNone/>
            </a:pPr>
            <a:endParaRPr lang="it-IT" dirty="0" smtClean="0"/>
          </a:p>
          <a:p>
            <a:r>
              <a:rPr lang="it-IT" dirty="0" smtClean="0"/>
              <a:t>Ilva di </a:t>
            </a:r>
            <a:r>
              <a:rPr lang="it-IT" dirty="0" err="1" smtClean="0"/>
              <a:t>Taranto-produzione</a:t>
            </a:r>
            <a:r>
              <a:rPr lang="it-IT" dirty="0" smtClean="0"/>
              <a:t> di acciaio e di benzopireni e diossine   -  quartiere Tamburi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Ragionando insieme</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4) </a:t>
            </a:r>
            <a:r>
              <a:rPr lang="it-IT" b="1" dirty="0" smtClean="0"/>
              <a:t>Non e’ possibile testare la cancerogenicità  di tutte le sostanze chimiche immesse nell’ambiente </a:t>
            </a:r>
          </a:p>
          <a:p>
            <a:r>
              <a:rPr lang="it-IT" dirty="0" smtClean="0"/>
              <a:t> vengono ad oggi commercializzate circa 80.000 sostanze chimiche di sintesi </a:t>
            </a:r>
            <a:r>
              <a:rPr lang="mr-IN" dirty="0" smtClean="0"/>
              <a:t>–</a:t>
            </a:r>
            <a:r>
              <a:rPr lang="it-IT" dirty="0" smtClean="0"/>
              <a:t>solo alcune centinaia testate in modo scientifico  </a:t>
            </a:r>
            <a:endParaRPr lang="it-IT" dirty="0" smtClean="0"/>
          </a:p>
          <a:p>
            <a:r>
              <a:rPr lang="it-IT" dirty="0" smtClean="0"/>
              <a:t>Non </a:t>
            </a:r>
            <a:r>
              <a:rPr lang="it-IT" dirty="0" err="1"/>
              <a:t>e’</a:t>
            </a:r>
            <a:r>
              <a:rPr lang="it-IT" dirty="0"/>
              <a:t> eticamente accettabile </a:t>
            </a:r>
            <a:r>
              <a:rPr lang="it-IT" dirty="0" smtClean="0"/>
              <a:t> attendere che </a:t>
            </a:r>
            <a:r>
              <a:rPr lang="it-IT" dirty="0"/>
              <a:t>la </a:t>
            </a:r>
            <a:r>
              <a:rPr lang="it-IT" dirty="0" err="1"/>
              <a:t>tossicita’</a:t>
            </a:r>
            <a:r>
              <a:rPr lang="it-IT" dirty="0"/>
              <a:t> si manifesti nella specie umana </a:t>
            </a:r>
            <a:r>
              <a:rPr lang="it-IT" dirty="0" smtClean="0"/>
              <a:t>, magari </a:t>
            </a:r>
            <a:r>
              <a:rPr lang="it-IT" dirty="0"/>
              <a:t>dopo decenni </a:t>
            </a:r>
          </a:p>
          <a:p>
            <a:r>
              <a:rPr lang="it-IT" dirty="0"/>
              <a:t>Caso tragico del passato </a:t>
            </a:r>
            <a:r>
              <a:rPr lang="it-IT" dirty="0" smtClean="0"/>
              <a:t>: </a:t>
            </a:r>
            <a:r>
              <a:rPr lang="it-IT" dirty="0" err="1" smtClean="0"/>
              <a:t>Talidomide</a:t>
            </a:r>
            <a:r>
              <a:rPr lang="it-IT" dirty="0" smtClean="0"/>
              <a:t> </a:t>
            </a:r>
            <a:r>
              <a:rPr lang="it-IT" dirty="0"/>
              <a:t>in gravidanza  </a:t>
            </a:r>
            <a:r>
              <a:rPr lang="it-IT" dirty="0" smtClean="0"/>
              <a:t>focomelia: i test su animali non gravidi risultarono negativi( dal 1962  i test di </a:t>
            </a:r>
            <a:r>
              <a:rPr lang="it-IT" dirty="0" err="1" smtClean="0"/>
              <a:t>teratogenicità</a:t>
            </a:r>
            <a:r>
              <a:rPr lang="it-IT" dirty="0" smtClean="0"/>
              <a:t> sono  obbligatori)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1217</Words>
  <Application>Microsoft Macintosh PowerPoint</Application>
  <PresentationFormat>Presentazione su schermo (4:3)</PresentationFormat>
  <Paragraphs>125</Paragraphs>
  <Slides>22</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Calibri</vt:lpstr>
      <vt:lpstr>Mangal</vt:lpstr>
      <vt:lpstr>Tema di Office</vt:lpstr>
      <vt:lpstr>Dr.Roberto Magarotto      Dipartimento di Oncologia   Ospedali Negrar/VR roberto.magarotto@sacrocuore.it  Glifosate , pesticidi  e principio di precauzione  Cavaion  V.se  13.05.2017</vt:lpstr>
      <vt:lpstr>Ragionando insieme </vt:lpstr>
      <vt:lpstr>Ragionando insieme </vt:lpstr>
      <vt:lpstr>Ragionando insieme </vt:lpstr>
      <vt:lpstr>Ragionando insieme </vt:lpstr>
      <vt:lpstr>Ragionando insieme </vt:lpstr>
      <vt:lpstr>Ragionando insieme </vt:lpstr>
      <vt:lpstr>Ragionando insieme </vt:lpstr>
      <vt:lpstr>Ragionando insieme</vt:lpstr>
      <vt:lpstr>Principio di precauzione </vt:lpstr>
      <vt:lpstr>Principio di precauzione </vt:lpstr>
      <vt:lpstr>Principio di precauzione </vt:lpstr>
      <vt:lpstr>Principio di precauzione  </vt:lpstr>
      <vt:lpstr>Principio di precauzione </vt:lpstr>
      <vt:lpstr>Principio di precauzione  </vt:lpstr>
      <vt:lpstr>Principio di precauzione </vt:lpstr>
      <vt:lpstr>Principio di precauzione </vt:lpstr>
      <vt:lpstr>Principio di precauzione </vt:lpstr>
      <vt:lpstr>Principio di precauzione </vt:lpstr>
      <vt:lpstr>Principio di precauzione </vt:lpstr>
      <vt:lpstr>Per una ecologia integrale </vt:lpstr>
      <vt:lpstr>Grazie per l’attenzione ! </vt:lpstr>
    </vt:vector>
  </TitlesOfParts>
  <Company>Microsoft</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Glifosate , pesticidi e principi di precauzione</dc:title>
  <dc:creator>Roberto Magarotto</dc:creator>
  <cp:lastModifiedBy>Utente di Microsoft Office</cp:lastModifiedBy>
  <cp:revision>46</cp:revision>
  <dcterms:created xsi:type="dcterms:W3CDTF">2017-05-06T11:15:02Z</dcterms:created>
  <dcterms:modified xsi:type="dcterms:W3CDTF">2017-05-13T04:57:39Z</dcterms:modified>
</cp:coreProperties>
</file>